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63" r:id="rId10"/>
    <p:sldId id="264" r:id="rId11"/>
    <p:sldId id="265" r:id="rId12"/>
    <p:sldId id="266" r:id="rId13"/>
    <p:sldId id="267" r:id="rId14"/>
    <p:sldId id="271" r:id="rId15"/>
    <p:sldId id="273" r:id="rId16"/>
    <p:sldId id="274" r:id="rId17"/>
    <p:sldId id="275" r:id="rId18"/>
    <p:sldId id="268" r:id="rId19"/>
    <p:sldId id="269" r:id="rId20"/>
    <p:sldId id="276" r:id="rId21"/>
    <p:sldId id="277" r:id="rId22"/>
    <p:sldId id="278" r:id="rId23"/>
    <p:sldId id="270" r:id="rId24"/>
    <p:sldId id="27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C9F5EFF2-FE1F-4DB7-9388-190AE068208D}" type="datetimeFigureOut">
              <a:rPr lang="he-IL" smtClean="0"/>
              <a:t>י"ג/שבט/תשפ"ב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86CCAD9F-31B1-4243-81C9-63A53A4B40A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4773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AB20DD37-D359-4473-A5D9-E0EA19C486DD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E43DE-3D1E-4EC2-9B8C-A72E7E367ED1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487F3D6-435E-4FB2-8082-030F2A9609AF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A1CCB6-6578-4D18-B256-93C2B74E8B6A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FC99450-E12B-47BC-857C-A73EF317518C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0803B-804F-47A4-B4F8-55DCA575C5E8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0EDD-BE68-4EB7-9A4C-05318CEDF3A5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2A5F-1B10-4269-87D4-B3012AD8BB49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8E85F15-27D3-4DB8-AA16-A0E9FDA3BBDA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4431B-3577-4F97-BC11-DBA054304CCC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900D5DA-B55E-4259-8B54-07C64782F2DC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BB99-C300-4360-AC15-9DF84AC57C44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0434-C0F7-4BEF-B491-5A387091E887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8D659-317A-48C4-AC3F-64810963BA29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429A-113A-4397-9606-4C6EBAB82BD6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D9CF-3569-4431-876E-760D40400A3A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E8E98-D5AF-4562-9311-66384AD0D099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69716-4784-4AAC-A9E1-55E56C53C173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or1212400/books-and-movies" TargetMode="External"/><Relationship Id="rId4" Type="http://schemas.openxmlformats.org/officeDocument/2006/relationships/hyperlink" Target="https://github.com/AharonMaor/Books-and-movie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arnesandnoble.com/" TargetMode="External"/><Relationship Id="rId4" Type="http://schemas.openxmlformats.org/officeDocument/2006/relationships/hyperlink" Target="https://www.goodreads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atching Movies Vs Reading Books: What&amp;#39;s The Right Pick? | Business Insider  India">
            <a:extLst>
              <a:ext uri="{FF2B5EF4-FFF2-40B4-BE49-F238E27FC236}">
                <a16:creationId xmlns:a16="http://schemas.microsoft.com/office/drawing/2014/main" id="{CE5A74B3-4543-467A-AB87-110516BE3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558" y="2406805"/>
            <a:ext cx="4662881" cy="349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76490A-53A4-4C43-94CB-0A7CFB90847E}"/>
              </a:ext>
            </a:extLst>
          </p:cNvPr>
          <p:cNvSpPr txBox="1"/>
          <p:nvPr/>
        </p:nvSpPr>
        <p:spPr>
          <a:xfrm>
            <a:off x="872272" y="3312782"/>
            <a:ext cx="2013358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u="sng" dirty="0"/>
              <a:t>By : </a:t>
            </a:r>
          </a:p>
          <a:p>
            <a:pPr algn="ctr"/>
            <a:r>
              <a:rPr lang="en-US" sz="2000" dirty="0" err="1">
                <a:hlinkClick r:id="rId4"/>
              </a:rPr>
              <a:t>Maor</a:t>
            </a:r>
            <a:r>
              <a:rPr lang="en-US" sz="2000" dirty="0">
                <a:hlinkClick r:id="rId4"/>
              </a:rPr>
              <a:t> </a:t>
            </a:r>
            <a:r>
              <a:rPr lang="en-US" sz="2000" dirty="0" err="1">
                <a:hlinkClick r:id="rId4"/>
              </a:rPr>
              <a:t>Aharon</a:t>
            </a:r>
            <a:endParaRPr lang="en-US" sz="2000" dirty="0"/>
          </a:p>
          <a:p>
            <a:pPr algn="ctr"/>
            <a:r>
              <a:rPr lang="en-US" sz="2000" dirty="0">
                <a:hlinkClick r:id="rId5"/>
              </a:rPr>
              <a:t>Or </a:t>
            </a:r>
            <a:r>
              <a:rPr lang="en-US" sz="2000" dirty="0" err="1">
                <a:hlinkClick r:id="rId5"/>
              </a:rPr>
              <a:t>Jerbi</a:t>
            </a:r>
            <a:endParaRPr lang="he-IL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71B4BA-DBDD-4B08-8C68-AF98CD7869CF}"/>
              </a:ext>
            </a:extLst>
          </p:cNvPr>
          <p:cNvSpPr/>
          <p:nvPr/>
        </p:nvSpPr>
        <p:spPr>
          <a:xfrm>
            <a:off x="0" y="683256"/>
            <a:ext cx="12192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Books &amp; Movies</a:t>
            </a:r>
            <a:endParaRPr lang="en-US" sz="6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BB735D-B1B0-4CB6-A55A-1C14E26A4ABA}"/>
              </a:ext>
            </a:extLst>
          </p:cNvPr>
          <p:cNvSpPr/>
          <p:nvPr/>
        </p:nvSpPr>
        <p:spPr>
          <a:xfrm>
            <a:off x="3834000" y="1698919"/>
            <a:ext cx="452399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 mining and machine learning</a:t>
            </a:r>
          </a:p>
          <a:p>
            <a:pPr algn="ctr"/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final project </a:t>
            </a:r>
          </a:p>
        </p:txBody>
      </p:sp>
    </p:spTree>
    <p:extLst>
      <p:ext uri="{BB962C8B-B14F-4D97-AF65-F5344CB8AC3E}">
        <p14:creationId xmlns:p14="http://schemas.microsoft.com/office/powerpoint/2010/main" val="3139296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818C3-AFDF-4715-B801-F0B495B38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862E69-29B1-4231-BEAE-FEB599FE802B}"/>
              </a:ext>
            </a:extLst>
          </p:cNvPr>
          <p:cNvSpPr txBox="1"/>
          <p:nvPr/>
        </p:nvSpPr>
        <p:spPr>
          <a:xfrm>
            <a:off x="964735" y="2088859"/>
            <a:ext cx="285225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Drop nulls + duplicates 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0A75A8-B683-419D-BF08-FA783FF9D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43" y="3305221"/>
            <a:ext cx="3603861" cy="3715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CDA8DD-506D-4199-B3AD-F642AB22B970}"/>
              </a:ext>
            </a:extLst>
          </p:cNvPr>
          <p:cNvSpPr txBox="1"/>
          <p:nvPr/>
        </p:nvSpPr>
        <p:spPr>
          <a:xfrm>
            <a:off x="6398586" y="1904193"/>
            <a:ext cx="25970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Dealing with outliers:</a:t>
            </a:r>
            <a:endParaRPr lang="he-IL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DFE0F7-C121-42EF-8A01-4558CB0D3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961" y="2487054"/>
            <a:ext cx="5068007" cy="12670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B8594EC-2478-4964-8EBA-81C7393FAED5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Data cleaning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265218-85A4-4473-AE46-6BFF00B3D54E}"/>
              </a:ext>
            </a:extLst>
          </p:cNvPr>
          <p:cNvSpPr/>
          <p:nvPr/>
        </p:nvSpPr>
        <p:spPr>
          <a:xfrm>
            <a:off x="2390863" y="4015437"/>
            <a:ext cx="6396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Converting string columns to numeric + fill ‘</a:t>
            </a:r>
            <a:r>
              <a:rPr lang="en-US" dirty="0" err="1"/>
              <a:t>NaN</a:t>
            </a:r>
            <a:r>
              <a:rPr lang="en-US" dirty="0"/>
              <a:t>’ values:</a:t>
            </a:r>
            <a:endParaRPr lang="he-IL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5BA84C3-A1B3-4F0C-A751-39AA1C78F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31" y="4506931"/>
            <a:ext cx="3603861" cy="22545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8C8C864-E79F-4070-B206-B01F458C8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343" y="4643372"/>
            <a:ext cx="6245782" cy="5715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D4C85C-9CF9-4525-83F2-21B83679E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2343" y="5473555"/>
            <a:ext cx="5700497" cy="96723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ADB5FB-2F5E-4D9A-BCED-D3C2A8324D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355" y="2612813"/>
            <a:ext cx="3561349" cy="4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95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F812D-32E0-45B7-B6B9-288A9939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A4C0A-D6F2-48B4-B102-D83368C67752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Data cleaning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71F3D8-EABF-4EA0-AF7E-47DA28F38D83}"/>
              </a:ext>
            </a:extLst>
          </p:cNvPr>
          <p:cNvSpPr txBox="1"/>
          <p:nvPr/>
        </p:nvSpPr>
        <p:spPr>
          <a:xfrm>
            <a:off x="4295163" y="1583282"/>
            <a:ext cx="434549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Our final data set is ready :</a:t>
            </a:r>
            <a:endParaRPr lang="he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C2434-7410-45C4-93AC-6802E78D2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36" y="2291185"/>
            <a:ext cx="10621857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77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64735-63BF-4E1D-BF94-94732FEDD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3D6E8C-30BA-4988-BD02-C4930853D77B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EDA</a:t>
            </a:r>
          </a:p>
        </p:txBody>
      </p:sp>
      <p:pic>
        <p:nvPicPr>
          <p:cNvPr id="1028" name="Picture 4" descr="Graphing the weather - Introduction | Raspberry Pi Projects">
            <a:extLst>
              <a:ext uri="{FF2B5EF4-FFF2-40B4-BE49-F238E27FC236}">
                <a16:creationId xmlns:a16="http://schemas.microsoft.com/office/drawing/2014/main" id="{E416C685-CDC7-45B1-A956-09B70EF21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910" y="1640080"/>
            <a:ext cx="7980315" cy="417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149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71AEE-57FC-428D-A1D4-829876BD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E4E55-FE6B-45D8-9AA3-B1ECE85C5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3228" y="1447972"/>
            <a:ext cx="4945544" cy="3962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57E802-A704-4582-B1BA-55D8EDC50C39}"/>
              </a:ext>
            </a:extLst>
          </p:cNvPr>
          <p:cNvSpPr txBox="1"/>
          <p:nvPr/>
        </p:nvSpPr>
        <p:spPr>
          <a:xfrm>
            <a:off x="2289146" y="5737450"/>
            <a:ext cx="76137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We got an almost balanced distribution, after the data cleaning</a:t>
            </a:r>
            <a:endParaRPr lang="he-I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5998E6-D87A-44B7-BE01-82C8E510FF8D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561636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62B18-C0BD-446E-B638-A0381D185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CDDCFC-9CF0-4441-B358-56C762890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000" y="1472205"/>
            <a:ext cx="6588000" cy="40686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4501BF-F0E1-4C54-99A6-76D7A09D0837}"/>
              </a:ext>
            </a:extLst>
          </p:cNvPr>
          <p:cNvSpPr txBox="1"/>
          <p:nvPr/>
        </p:nvSpPr>
        <p:spPr>
          <a:xfrm>
            <a:off x="453005" y="1710921"/>
            <a:ext cx="3305263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As we expected, there will be a connection between how successful the book will be and the amount of reviews it will get.</a:t>
            </a:r>
          </a:p>
          <a:p>
            <a:endParaRPr lang="en-US" dirty="0"/>
          </a:p>
          <a:p>
            <a:r>
              <a:rPr lang="en-US" dirty="0"/>
              <a:t>But, the connection it’s not strong as we thought.</a:t>
            </a:r>
            <a:endParaRPr lang="he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87C296-4A91-4A36-A569-406A481ED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06" y="4444359"/>
            <a:ext cx="4667901" cy="8383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36375E-A4CD-4091-AA54-280471777C8A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3794620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05722-E7C8-47CA-BFD5-578EDA15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A39527-CA62-433F-AF27-0A61BE1B47AA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A35C2B-D25B-4C3A-9C05-10129DC1D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772" y="1640080"/>
            <a:ext cx="6585728" cy="38827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519551-B61D-42BE-8499-6D190C5BFD25}"/>
              </a:ext>
            </a:extLst>
          </p:cNvPr>
          <p:cNvSpPr txBox="1"/>
          <p:nvPr/>
        </p:nvSpPr>
        <p:spPr>
          <a:xfrm>
            <a:off x="268446" y="1640080"/>
            <a:ext cx="4454555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It is customary to think , that as long the technology advances with time, there will be influence about the movie publishing based on books (especially genres like fantasy and more).</a:t>
            </a:r>
            <a:endParaRPr lang="he-IL" dirty="0"/>
          </a:p>
          <a:p>
            <a:r>
              <a:rPr lang="en-US" dirty="0"/>
              <a:t>We can notice that there is reversible relationship between them.</a:t>
            </a:r>
            <a:endParaRPr lang="he-I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BD9796-0AFE-4E0F-A124-33B54CCF9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54" y="4271816"/>
            <a:ext cx="4203789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2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445A-C89F-4763-9874-DE5C2C2CF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FE6CC6-0C53-42AA-9E21-1BDDF0F027C7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77966-C096-4870-88F8-195C2AB47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711" y="1656677"/>
            <a:ext cx="7363853" cy="48203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F3F5E9-0CA0-4CC6-A663-E9F84820E6E0}"/>
              </a:ext>
            </a:extLst>
          </p:cNvPr>
          <p:cNvSpPr txBox="1"/>
          <p:nvPr/>
        </p:nvSpPr>
        <p:spPr>
          <a:xfrm>
            <a:off x="157436" y="1887523"/>
            <a:ext cx="45720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As we can see here , when the age of target audience of the book is higher, the higher chance that will be a movie based on the book.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53745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747F3-E7C5-427A-AD03-876E8A48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32DB44-6219-4CD4-B7F2-7BB1EA754DA0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5F6EE-3426-454F-91EA-10C50A5FF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020" y="1480912"/>
            <a:ext cx="5273180" cy="3896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2D708C-5099-47DE-9B5D-FCA14939C14A}"/>
              </a:ext>
            </a:extLst>
          </p:cNvPr>
          <p:cNvSpPr txBox="1"/>
          <p:nvPr/>
        </p:nvSpPr>
        <p:spPr>
          <a:xfrm>
            <a:off x="469783" y="2088859"/>
            <a:ext cx="568773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 3D view that shows when the rating count and review count by people in the website is higher , so the rating of the book getting higher to.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94438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36EB-0C69-4DBE-AAFC-CB033225A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CC2772-6F10-4739-B10F-52705E81ABA2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Machine learning</a:t>
            </a:r>
          </a:p>
        </p:txBody>
      </p:sp>
      <p:pic>
        <p:nvPicPr>
          <p:cNvPr id="2050" name="Picture 2" descr="Artificial Intelligence vs. Machine Learning vs. Deep Learning | by Pritesh  Tambe | Pritesh Tambe | Medium">
            <a:extLst>
              <a:ext uri="{FF2B5EF4-FFF2-40B4-BE49-F238E27FC236}">
                <a16:creationId xmlns:a16="http://schemas.microsoft.com/office/drawing/2014/main" id="{65247C12-81B2-4A80-AC4B-0A25AA582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371" y="1845578"/>
            <a:ext cx="6665257" cy="43600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723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1DBCA-822C-473A-B2BF-CC28E2AA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66D577-AB11-4901-A44C-7EDF0F732E26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AC0EF9-78FB-42BA-9DD5-32BFF8358C62}"/>
              </a:ext>
            </a:extLst>
          </p:cNvPr>
          <p:cNvSpPr txBox="1"/>
          <p:nvPr/>
        </p:nvSpPr>
        <p:spPr>
          <a:xfrm>
            <a:off x="117446" y="1640080"/>
            <a:ext cx="1067079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In our work, we need to use supervised learning, for predicting categorical variables.</a:t>
            </a:r>
          </a:p>
          <a:p>
            <a:r>
              <a:rPr lang="en-US" dirty="0"/>
              <a:t>As a start, we used ‘Logistic regression’ , and predict the our research question .</a:t>
            </a:r>
          </a:p>
          <a:p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18D00-843A-4C8B-A016-01F8FE2F6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83" y="2544535"/>
            <a:ext cx="9850225" cy="2388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1A59E9-A83D-4357-89FF-05F4E9E7C6EE}"/>
              </a:ext>
            </a:extLst>
          </p:cNvPr>
          <p:cNvSpPr txBox="1"/>
          <p:nvPr/>
        </p:nvSpPr>
        <p:spPr>
          <a:xfrm>
            <a:off x="117446" y="5368954"/>
            <a:ext cx="975639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We deal here with a little bit overfitting.</a:t>
            </a:r>
          </a:p>
          <a:p>
            <a:r>
              <a:rPr lang="en-US" dirty="0"/>
              <a:t>So we need to use some another algorithms.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17165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6A761C-2187-4911-B444-4A225B2A6EA7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Research Question 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2050" name="Picture 2" descr="Book vs Novel, Movie adaptations in relevance to popular classics - Fajar  Magazine">
            <a:extLst>
              <a:ext uri="{FF2B5EF4-FFF2-40B4-BE49-F238E27FC236}">
                <a16:creationId xmlns:a16="http://schemas.microsoft.com/office/drawing/2014/main" id="{79B85E1E-3AA5-414C-A411-DE49F3FDF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885" y="3118503"/>
            <a:ext cx="3739497" cy="373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7E24BA-DDB1-4139-8262-6122B82195AF}"/>
              </a:ext>
            </a:extLst>
          </p:cNvPr>
          <p:cNvSpPr txBox="1"/>
          <p:nvPr/>
        </p:nvSpPr>
        <p:spPr>
          <a:xfrm>
            <a:off x="2319937" y="2547605"/>
            <a:ext cx="708446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It is possible to predict to which book, a movie came out of</a:t>
            </a:r>
            <a:r>
              <a:rPr lang="he-IL" dirty="0"/>
              <a:t>? </a:t>
            </a:r>
          </a:p>
        </p:txBody>
      </p:sp>
      <p:pic>
        <p:nvPicPr>
          <p:cNvPr id="2052" name="Picture 4" descr="To Get the Most Out of Your Team, Ask Better Questions - Business HorsePower">
            <a:extLst>
              <a:ext uri="{FF2B5EF4-FFF2-40B4-BE49-F238E27FC236}">
                <a16:creationId xmlns:a16="http://schemas.microsoft.com/office/drawing/2014/main" id="{305B4DE8-B778-4DC3-B595-E776B0856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332" y="2346039"/>
            <a:ext cx="772464" cy="77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0AF1D9-186E-4983-9311-AC1AD832F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22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16674-B496-4B8D-AD55-9280A8BDD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C917-2E3C-40B7-B8FF-60E7F7EA2E9A}"/>
              </a:ext>
            </a:extLst>
          </p:cNvPr>
          <p:cNvSpPr txBox="1"/>
          <p:nvPr/>
        </p:nvSpPr>
        <p:spPr>
          <a:xfrm>
            <a:off x="2214021" y="1577238"/>
            <a:ext cx="49411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/>
              <a:t>Naïve Base algorithm :</a:t>
            </a:r>
            <a:endParaRPr lang="he-IL" u="sn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A1F5C8-79DF-4FB7-AD19-0CE5958FA743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E30BB0-A1C9-48A9-AA5E-24D9B993E463}"/>
              </a:ext>
            </a:extLst>
          </p:cNvPr>
          <p:cNvSpPr txBox="1"/>
          <p:nvPr/>
        </p:nvSpPr>
        <p:spPr>
          <a:xfrm>
            <a:off x="2214021" y="4124384"/>
            <a:ext cx="49411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/>
              <a:t>SVM algorithm :</a:t>
            </a:r>
            <a:endParaRPr lang="he-IL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C6555-21CE-4293-97BB-165EEC282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21" y="2187633"/>
            <a:ext cx="5830114" cy="1695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38201F-1C75-4F68-8AF2-9016539AC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021" y="4832262"/>
            <a:ext cx="5858693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29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B490D-ED11-4533-B4D2-9499827C9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771700-CB24-4B09-81A6-D860C24A45FC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AE6D4-4CC1-490F-A9CA-D0D57906D929}"/>
              </a:ext>
            </a:extLst>
          </p:cNvPr>
          <p:cNvSpPr txBox="1"/>
          <p:nvPr/>
        </p:nvSpPr>
        <p:spPr>
          <a:xfrm>
            <a:off x="1835603" y="1798780"/>
            <a:ext cx="49411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/>
              <a:t>KNN algorithm :</a:t>
            </a:r>
            <a:endParaRPr lang="he-IL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02B3BA-87A4-4061-B877-F8CE6A699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693" y="2494687"/>
            <a:ext cx="8287907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64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2569B-150B-4CAC-A9DA-7F3F6977E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A4C1D9-3F40-4E5D-A592-00C27E767771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C47098-7953-4EBA-B0BF-D8EDE04095FE}"/>
              </a:ext>
            </a:extLst>
          </p:cNvPr>
          <p:cNvSpPr txBox="1"/>
          <p:nvPr/>
        </p:nvSpPr>
        <p:spPr>
          <a:xfrm>
            <a:off x="475375" y="1879134"/>
            <a:ext cx="1124124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As we can see, we don’t get a model with accuracy percentages that around 85-89 . </a:t>
            </a:r>
          </a:p>
          <a:p>
            <a:r>
              <a:rPr lang="en-US" dirty="0"/>
              <a:t>So, we changed the columns that may affect about the score, and used again the ‘Naive Base’ Model .</a:t>
            </a:r>
          </a:p>
          <a:p>
            <a:endParaRPr lang="he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313825-C7B3-4301-BDE9-A2CC89FF3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49" y="2836486"/>
            <a:ext cx="8278844" cy="347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83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D46DF-3EE5-4B16-B158-6B536E2F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90C8BF-44FC-48E5-91EB-584D3CE10EAA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Conclusions</a:t>
            </a:r>
          </a:p>
        </p:txBody>
      </p:sp>
      <p:pic>
        <p:nvPicPr>
          <p:cNvPr id="13314" name="Picture 2" descr="The Importance of Conclusions | Essay Writing Service UK">
            <a:extLst>
              <a:ext uri="{FF2B5EF4-FFF2-40B4-BE49-F238E27FC236}">
                <a16:creationId xmlns:a16="http://schemas.microsoft.com/office/drawing/2014/main" id="{06833FAD-A936-4F2C-8929-93F2639E4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626" y="1640080"/>
            <a:ext cx="7017828" cy="467585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136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29071-9C8D-4759-8DF6-4EAC27D32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464398-B39E-421E-AEEC-AF7488B68AFF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Conclusions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03D453-5F96-4F54-A765-B488605BFA73}"/>
              </a:ext>
            </a:extLst>
          </p:cNvPr>
          <p:cNvSpPr txBox="1"/>
          <p:nvPr/>
        </p:nvSpPr>
        <p:spPr>
          <a:xfrm>
            <a:off x="420149" y="1640080"/>
            <a:ext cx="9714451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To sum up, we messed with interesting question that we succeeded to predict the answer the best we can do. </a:t>
            </a:r>
          </a:p>
          <a:p>
            <a:r>
              <a:rPr lang="en-US" dirty="0"/>
              <a:t>We had to deal with some problems, especially in the data collection but we managed to overcome them.</a:t>
            </a:r>
          </a:p>
          <a:p>
            <a:r>
              <a:rPr lang="en-US" dirty="0"/>
              <a:t>Not all the attributes had affect about the predict score like review count, and release date. On the other hand, attributes the we thought that will not affect the score , indeed affect it, like </a:t>
            </a:r>
            <a:r>
              <a:rPr lang="en-US" dirty="0" err="1"/>
              <a:t>lexile</a:t>
            </a:r>
            <a:r>
              <a:rPr lang="en-US" dirty="0"/>
              <a:t> measure and number of other editions.</a:t>
            </a:r>
          </a:p>
          <a:p>
            <a:r>
              <a:rPr lang="en-US" dirty="0"/>
              <a:t>With a little bit more time we were trying to use a bigger data set, and collect more details about the books like sales, number of copied that created and more.</a:t>
            </a:r>
          </a:p>
          <a:p>
            <a:r>
              <a:rPr lang="en-US" dirty="0"/>
              <a:t>The work was fun and we hope you like it , as we do.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88727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AD784A-55E1-4883-B72B-3A308415D9C2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Our Steps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AAED569-D32A-4095-9C65-E0E6D4CB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57516AD-6387-4696-AB58-3116F1A7667B}"/>
              </a:ext>
            </a:extLst>
          </p:cNvPr>
          <p:cNvSpPr/>
          <p:nvPr/>
        </p:nvSpPr>
        <p:spPr>
          <a:xfrm>
            <a:off x="2353812" y="2113917"/>
            <a:ext cx="738230" cy="41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3DE917-9F9A-42F2-8C78-ADAF909EF51B}"/>
              </a:ext>
            </a:extLst>
          </p:cNvPr>
          <p:cNvSpPr txBox="1"/>
          <p:nvPr/>
        </p:nvSpPr>
        <p:spPr>
          <a:xfrm>
            <a:off x="449510" y="2113917"/>
            <a:ext cx="218952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Data collection</a:t>
            </a:r>
            <a:endParaRPr lang="he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3E188C-D200-417F-B315-564A311CC3B2}"/>
              </a:ext>
            </a:extLst>
          </p:cNvPr>
          <p:cNvSpPr txBox="1"/>
          <p:nvPr/>
        </p:nvSpPr>
        <p:spPr>
          <a:xfrm>
            <a:off x="3092043" y="2113917"/>
            <a:ext cx="19043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Data cleaning</a:t>
            </a:r>
            <a:endParaRPr lang="he-IL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068ADD8-87BC-4B8A-AF90-CB445DB6B646}"/>
              </a:ext>
            </a:extLst>
          </p:cNvPr>
          <p:cNvSpPr/>
          <p:nvPr/>
        </p:nvSpPr>
        <p:spPr>
          <a:xfrm>
            <a:off x="4880297" y="2113916"/>
            <a:ext cx="738230" cy="41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52AA81-F4E1-416C-9FC1-2945315855D0}"/>
              </a:ext>
            </a:extLst>
          </p:cNvPr>
          <p:cNvSpPr txBox="1"/>
          <p:nvPr/>
        </p:nvSpPr>
        <p:spPr>
          <a:xfrm>
            <a:off x="5618528" y="2134780"/>
            <a:ext cx="73823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EDA</a:t>
            </a:r>
            <a:endParaRPr lang="he-IL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9C28206-A10A-47F7-9649-70368738AD5D}"/>
              </a:ext>
            </a:extLst>
          </p:cNvPr>
          <p:cNvSpPr/>
          <p:nvPr/>
        </p:nvSpPr>
        <p:spPr>
          <a:xfrm>
            <a:off x="6291046" y="2113916"/>
            <a:ext cx="738230" cy="41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B99697-3D5C-4856-A8F0-579AEF603274}"/>
              </a:ext>
            </a:extLst>
          </p:cNvPr>
          <p:cNvSpPr txBox="1"/>
          <p:nvPr/>
        </p:nvSpPr>
        <p:spPr>
          <a:xfrm>
            <a:off x="7036265" y="2134780"/>
            <a:ext cx="23894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Machine learning</a:t>
            </a:r>
            <a:endParaRPr lang="he-I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15645D-042C-4979-AFC4-9FF002A97C9B}"/>
              </a:ext>
            </a:extLst>
          </p:cNvPr>
          <p:cNvSpPr txBox="1"/>
          <p:nvPr/>
        </p:nvSpPr>
        <p:spPr>
          <a:xfrm>
            <a:off x="9998977" y="2155645"/>
            <a:ext cx="150722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Conclusions</a:t>
            </a:r>
            <a:endParaRPr lang="he-IL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61F4BAB-77DB-4956-A436-972B73F9EA1D}"/>
              </a:ext>
            </a:extLst>
          </p:cNvPr>
          <p:cNvSpPr/>
          <p:nvPr/>
        </p:nvSpPr>
        <p:spPr>
          <a:xfrm>
            <a:off x="9212510" y="2143060"/>
            <a:ext cx="738230" cy="41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076" name="Picture 4" descr="Get the Hang of qPCR Double Delta Ct Analysis in 4 Easy Steps">
            <a:extLst>
              <a:ext uri="{FF2B5EF4-FFF2-40B4-BE49-F238E27FC236}">
                <a16:creationId xmlns:a16="http://schemas.microsoft.com/office/drawing/2014/main" id="{07AE0017-BD89-4F50-9F6E-5E4BBF59D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644" y="3187552"/>
            <a:ext cx="5393998" cy="2696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58023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2476B-9FBF-4CD6-AB02-C98CCF3B5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F7D169-66F7-4DC3-BD83-521767482DD0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Data collection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6A2FBA-370F-480B-840B-DDD632C741DB}"/>
              </a:ext>
            </a:extLst>
          </p:cNvPr>
          <p:cNvSpPr/>
          <p:nvPr/>
        </p:nvSpPr>
        <p:spPr>
          <a:xfrm>
            <a:off x="4883463" y="1572723"/>
            <a:ext cx="26260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Data a</a:t>
            </a:r>
            <a:r>
              <a:rPr lang="he-IL" sz="2400" dirty="0"/>
              <a:t>cquisition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76447C-41F5-4127-BA10-AD3AC99BE96F}"/>
              </a:ext>
            </a:extLst>
          </p:cNvPr>
          <p:cNvCxnSpPr/>
          <p:nvPr/>
        </p:nvCxnSpPr>
        <p:spPr>
          <a:xfrm flipH="1">
            <a:off x="5009298" y="2034484"/>
            <a:ext cx="579912" cy="933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D3FA1F-E2D4-44B7-A6AF-A9C9F6BC2CE5}"/>
              </a:ext>
            </a:extLst>
          </p:cNvPr>
          <p:cNvCxnSpPr>
            <a:cxnSpLocks/>
          </p:cNvCxnSpPr>
          <p:nvPr/>
        </p:nvCxnSpPr>
        <p:spPr>
          <a:xfrm>
            <a:off x="6648276" y="2034388"/>
            <a:ext cx="713065" cy="93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48EF3D-CCAD-4306-A2C9-512B6C64B826}"/>
              </a:ext>
            </a:extLst>
          </p:cNvPr>
          <p:cNvSpPr txBox="1"/>
          <p:nvPr/>
        </p:nvSpPr>
        <p:spPr>
          <a:xfrm>
            <a:off x="4627599" y="2967746"/>
            <a:ext cx="763399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API</a:t>
            </a:r>
            <a:endParaRPr lang="he-IL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4B4872-768E-458E-8ED2-8A65A43E9C9D}"/>
              </a:ext>
            </a:extLst>
          </p:cNvPr>
          <p:cNvSpPr txBox="1"/>
          <p:nvPr/>
        </p:nvSpPr>
        <p:spPr>
          <a:xfrm>
            <a:off x="6823026" y="2967650"/>
            <a:ext cx="1224792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Crawling</a:t>
            </a:r>
            <a:endParaRPr lang="he-IL" sz="1600" dirty="0"/>
          </a:p>
        </p:txBody>
      </p:sp>
      <p:pic>
        <p:nvPicPr>
          <p:cNvPr id="4098" name="Picture 2" descr="Changing times in International Data Collection - Dynamic Fieldwork">
            <a:extLst>
              <a:ext uri="{FF2B5EF4-FFF2-40B4-BE49-F238E27FC236}">
                <a16:creationId xmlns:a16="http://schemas.microsoft.com/office/drawing/2014/main" id="{2E4D18B3-C66D-4DA8-B15A-FA941BB6D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547" y="3551701"/>
            <a:ext cx="5327872" cy="27992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732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997C7-E6CA-4995-B52B-19627450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E42756-ABDD-4F47-814E-E1F300A5E474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Data collection -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2D972-8DBC-4F95-9DB0-B865124065A3}"/>
              </a:ext>
            </a:extLst>
          </p:cNvPr>
          <p:cNvSpPr txBox="1"/>
          <p:nvPr/>
        </p:nvSpPr>
        <p:spPr>
          <a:xfrm>
            <a:off x="1023457" y="1929467"/>
            <a:ext cx="4773336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our work, the main data set is the website : Goodreads – one of the famous and data holder site about books.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Unfortunately, this site has closed the access to the their API on the date 08/12/2020.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its OK, We found other ways to collect the data .</a:t>
            </a:r>
            <a:endParaRPr lang="he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46A58C-CB7C-4AB2-BCD9-347869B9F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980" y="4514790"/>
            <a:ext cx="10666457" cy="1262952"/>
          </a:xfrm>
          <a:prstGeom prst="rect">
            <a:avLst/>
          </a:prstGeom>
        </p:spPr>
      </p:pic>
      <p:pic>
        <p:nvPicPr>
          <p:cNvPr id="5122" name="Picture 2" descr="100 Problem Solution Essay Topics with Sample Essays - Owlcation">
            <a:extLst>
              <a:ext uri="{FF2B5EF4-FFF2-40B4-BE49-F238E27FC236}">
                <a16:creationId xmlns:a16="http://schemas.microsoft.com/office/drawing/2014/main" id="{41722413-BA85-4300-98BA-E391C0117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330" y="1758300"/>
            <a:ext cx="3065637" cy="2299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83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5F0B7-AD5D-4EF2-9C6D-DDDE0474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2B60E0-3F35-4D4E-AA7B-C704442EC0F1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Data collection - Selenium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0D9E91-7BE1-469E-9FA1-B1EFB35432F3}"/>
              </a:ext>
            </a:extLst>
          </p:cNvPr>
          <p:cNvSpPr txBox="1"/>
          <p:nvPr/>
        </p:nvSpPr>
        <p:spPr>
          <a:xfrm>
            <a:off x="358923" y="1828800"/>
            <a:ext cx="4828374" cy="42473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our work, we collected the data, by using Selenium.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we studied the subject independently online, we started to collect the data from the website Goodreads.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site is good, but we need more properties on each book to predict our question.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our second data set is Barnes &amp; Noble, that containing</a:t>
            </a:r>
            <a:r>
              <a:rPr lang="he-IL" dirty="0"/>
              <a:t> </a:t>
            </a:r>
            <a:r>
              <a:rPr lang="en-US" dirty="0"/>
              <a:t>most of the books that we used from Goodreads.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tried also use</a:t>
            </a:r>
            <a:r>
              <a:rPr lang="he-IL" dirty="0"/>
              <a:t> </a:t>
            </a:r>
            <a:r>
              <a:rPr lang="en-US" dirty="0"/>
              <a:t>amazon website, but we encountered a lot of difficulties, like</a:t>
            </a:r>
            <a:r>
              <a:rPr lang="he-IL" dirty="0"/>
              <a:t> </a:t>
            </a:r>
            <a:r>
              <a:rPr lang="en-US" dirty="0"/>
              <a:t>human authentication</a:t>
            </a:r>
            <a:r>
              <a:rPr lang="he-IL" dirty="0"/>
              <a:t> </a:t>
            </a:r>
            <a:r>
              <a:rPr lang="en-US" dirty="0"/>
              <a:t>repeatedly</a:t>
            </a:r>
            <a:r>
              <a:rPr lang="he-IL" dirty="0"/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CB1366-7BA1-494C-BB31-A403196D2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579" y="1580788"/>
            <a:ext cx="4056404" cy="2024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49ADD-81D4-4EF9-A184-F31C0BB04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992" y="4014537"/>
            <a:ext cx="4165991" cy="2294588"/>
          </a:xfrm>
          <a:prstGeom prst="rect">
            <a:avLst/>
          </a:prstGeom>
        </p:spPr>
      </p:pic>
      <p:sp>
        <p:nvSpPr>
          <p:cNvPr id="15" name="TextBox 14">
            <a:hlinkClick r:id="rId4"/>
            <a:extLst>
              <a:ext uri="{FF2B5EF4-FFF2-40B4-BE49-F238E27FC236}">
                <a16:creationId xmlns:a16="http://schemas.microsoft.com/office/drawing/2014/main" id="{1B020A75-3172-4D0C-9DBB-CFF83E892250}"/>
              </a:ext>
            </a:extLst>
          </p:cNvPr>
          <p:cNvSpPr txBox="1"/>
          <p:nvPr/>
        </p:nvSpPr>
        <p:spPr>
          <a:xfrm>
            <a:off x="9722265" y="2307364"/>
            <a:ext cx="1897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Goodreads link</a:t>
            </a:r>
            <a:endParaRPr lang="he-IL" dirty="0"/>
          </a:p>
        </p:txBody>
      </p:sp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7B311BA1-1E37-42A4-A541-0A2CD2737100}"/>
              </a:ext>
            </a:extLst>
          </p:cNvPr>
          <p:cNvSpPr txBox="1"/>
          <p:nvPr/>
        </p:nvSpPr>
        <p:spPr>
          <a:xfrm>
            <a:off x="9722263" y="5161831"/>
            <a:ext cx="236148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Barnes &amp; Noble link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67561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65DE5-13A3-4525-9F4B-112B18840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5DE28-01D7-4624-A789-3304E0403DD9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Data collection - Selenium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986DC4-1D96-4D59-AB24-576E51515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299" y="1472205"/>
            <a:ext cx="6361402" cy="51424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18EAEC-FB31-48C1-A16C-725CFA22D8ED}"/>
              </a:ext>
            </a:extLst>
          </p:cNvPr>
          <p:cNvSpPr txBox="1"/>
          <p:nvPr/>
        </p:nvSpPr>
        <p:spPr>
          <a:xfrm>
            <a:off x="847288" y="1640080"/>
            <a:ext cx="3538755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As we can see, we had to deal with some problems like beta version that appears from time to time, ads and so.</a:t>
            </a:r>
          </a:p>
        </p:txBody>
      </p:sp>
    </p:spTree>
    <p:extLst>
      <p:ext uri="{BB962C8B-B14F-4D97-AF65-F5344CB8AC3E}">
        <p14:creationId xmlns:p14="http://schemas.microsoft.com/office/powerpoint/2010/main" val="1293442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66F11-1EAE-48E1-930A-74601FCB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EA23D2-C8EB-499D-8F7D-B76E1BB4B1F3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Data cleaning</a:t>
            </a:r>
          </a:p>
        </p:txBody>
      </p:sp>
      <p:pic>
        <p:nvPicPr>
          <p:cNvPr id="8194" name="Picture 2" descr="Day 7: Data cleaning — All you need to know about it | by SaiGayatri Vadali  | Becoming Human: Artificial Intelligence Magazine">
            <a:extLst>
              <a:ext uri="{FF2B5EF4-FFF2-40B4-BE49-F238E27FC236}">
                <a16:creationId xmlns:a16="http://schemas.microsoft.com/office/drawing/2014/main" id="{B9D08AE6-B93B-40E0-9CD8-3269A6851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528" y="1864147"/>
            <a:ext cx="6674141" cy="44449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066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15A0F-7ED0-40D5-8917-448F65A8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D51C98-5488-4BF3-8138-02BEBAD94115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Data cleaning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CCD57-2E6B-4A10-ABF8-E38F588680AA}"/>
              </a:ext>
            </a:extLst>
          </p:cNvPr>
          <p:cNvSpPr txBox="1"/>
          <p:nvPr/>
        </p:nvSpPr>
        <p:spPr>
          <a:xfrm>
            <a:off x="125835" y="1560352"/>
            <a:ext cx="4773336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In data cleaning, we have few steps:</a:t>
            </a:r>
          </a:p>
          <a:p>
            <a:pPr marL="342900" indent="-342900">
              <a:buAutoNum type="arabicParenBoth"/>
            </a:pPr>
            <a:r>
              <a:rPr lang="en-US" dirty="0"/>
              <a:t>Drop nulls</a:t>
            </a:r>
          </a:p>
          <a:p>
            <a:pPr marL="342900" indent="-342900">
              <a:buAutoNum type="arabicParenBoth"/>
            </a:pPr>
            <a:r>
              <a:rPr lang="en-US" dirty="0"/>
              <a:t>Drop duplicates</a:t>
            </a:r>
          </a:p>
          <a:p>
            <a:pPr marL="342900" indent="-342900">
              <a:buAutoNum type="arabicParenBoth"/>
            </a:pPr>
            <a:r>
              <a:rPr lang="en-US" dirty="0"/>
              <a:t>Dealing with outliers</a:t>
            </a:r>
          </a:p>
          <a:p>
            <a:pPr marL="342900" indent="-342900">
              <a:buAutoNum type="arabicParenBoth"/>
            </a:pPr>
            <a:r>
              <a:rPr lang="en-US" dirty="0"/>
              <a:t>Converting string columns to numeric</a:t>
            </a:r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1C09F3-ADCA-44AB-881B-F1A3F7816A32}"/>
              </a:ext>
            </a:extLst>
          </p:cNvPr>
          <p:cNvSpPr txBox="1"/>
          <p:nvPr/>
        </p:nvSpPr>
        <p:spPr>
          <a:xfrm>
            <a:off x="713011" y="4626536"/>
            <a:ext cx="346115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Our data set before cleaning</a:t>
            </a:r>
            <a:endParaRPr lang="he-I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0B2C35-0E81-4E2A-8D7D-6D2C6637F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344" y="1472205"/>
            <a:ext cx="5515169" cy="52557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E64592-213F-4B04-B8F8-02A7719A4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513" y="1442843"/>
            <a:ext cx="1138345" cy="5314489"/>
          </a:xfrm>
          <a:prstGeom prst="rect">
            <a:avLst/>
          </a:prstGeom>
        </p:spPr>
      </p:pic>
      <p:sp>
        <p:nvSpPr>
          <p:cNvPr id="5" name="Flowchart: Sequential Access Storage 4">
            <a:extLst>
              <a:ext uri="{FF2B5EF4-FFF2-40B4-BE49-F238E27FC236}">
                <a16:creationId xmlns:a16="http://schemas.microsoft.com/office/drawing/2014/main" id="{E56757D5-1C53-49ED-B305-828779DC8E5C}"/>
              </a:ext>
            </a:extLst>
          </p:cNvPr>
          <p:cNvSpPr/>
          <p:nvPr/>
        </p:nvSpPr>
        <p:spPr>
          <a:xfrm>
            <a:off x="210602" y="3567419"/>
            <a:ext cx="4340142" cy="2630813"/>
          </a:xfrm>
          <a:prstGeom prst="flowChartMagneticTap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184232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821</TotalTime>
  <Words>740</Words>
  <Application>Microsoft Office PowerPoint</Application>
  <PresentationFormat>Widescreen</PresentationFormat>
  <Paragraphs>104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Century Gothic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maorr</dc:creator>
  <cp:lastModifiedBy> </cp:lastModifiedBy>
  <cp:revision>35</cp:revision>
  <dcterms:created xsi:type="dcterms:W3CDTF">2022-01-05T11:59:23Z</dcterms:created>
  <dcterms:modified xsi:type="dcterms:W3CDTF">2022-01-15T17:46:32Z</dcterms:modified>
</cp:coreProperties>
</file>